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/>
  <p:notesSz cx="9144000" cy="6858000"/>
  <p:embeddedFontLst>
    <p:embeddedFont>
      <p:font typeface="WUMRHQ+Arial-Black"/>
      <p:regular r:id="rId39"/>
    </p:embeddedFont>
    <p:embeddedFont>
      <p:font typeface="MCFJMK+TimesNewRomanPSMT"/>
      <p:regular r:id="rId40"/>
    </p:embeddedFont>
    <p:embeddedFont>
      <p:font typeface="VQCQWP+Arial-BoldMT"/>
      <p:regular r:id="rId41"/>
    </p:embeddedFont>
    <p:embeddedFont>
      <p:font typeface="KAVHJN+Arial-ItalicMT"/>
      <p:regular r:id="rId42"/>
    </p:embeddedFont>
    <p:embeddedFont>
      <p:font typeface="WCUHSR+ArialMT"/>
      <p:regular r:id="rId43"/>
    </p:embeddedFont>
  </p:embeddedFontLst>
  <p:custDataLst>
    <p:tags r:id="rId38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tags" Target="tags/tag1.xml" /><Relationship Id="rId39" Type="http://schemas.openxmlformats.org/officeDocument/2006/relationships/font" Target="fonts/font1.fntdata" /><Relationship Id="rId4" Type="http://schemas.openxmlformats.org/officeDocument/2006/relationships/slide" Target="slides/slide3.xml" /><Relationship Id="rId40" Type="http://schemas.openxmlformats.org/officeDocument/2006/relationships/font" Target="fonts/font2.fntdata" /><Relationship Id="rId41" Type="http://schemas.openxmlformats.org/officeDocument/2006/relationships/font" Target="fonts/font3.fntdata" /><Relationship Id="rId42" Type="http://schemas.openxmlformats.org/officeDocument/2006/relationships/font" Target="fonts/font4.fntdata" /><Relationship Id="rId43" Type="http://schemas.openxmlformats.org/officeDocument/2006/relationships/font" Target="fonts/font5.fntdata" /><Relationship Id="rId44" Type="http://schemas.openxmlformats.org/officeDocument/2006/relationships/presProps" Target="presProps.xml" /><Relationship Id="rId45" Type="http://schemas.openxmlformats.org/officeDocument/2006/relationships/viewProps" Target="viewProps.xml" /><Relationship Id="rId46" Type="http://schemas.openxmlformats.org/officeDocument/2006/relationships/theme" Target="theme/theme1.xml" /><Relationship Id="rId47" Type="http://schemas.openxmlformats.org/officeDocument/2006/relationships/tableStyles" Target="tableStyles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79079" y="1805467"/>
            <a:ext cx="5281042" cy="209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106" marR="0">
              <a:lnSpc>
                <a:spcPts val="4584"/>
              </a:lnSpc>
              <a:spcBef>
                <a:spcPct val="0"/>
              </a:spcBef>
              <a:spcAft>
                <a:spcPct val="0"/>
              </a:spcAft>
            </a:pPr>
            <a:r>
              <a:rPr sz="4400">
                <a:solidFill>
                  <a:srgbClr val="C00000"/>
                </a:solidFill>
                <a:latin typeface="WUMRHQ+Arial-Black"/>
                <a:cs typeface="WUMRHQ+Arial-Black"/>
              </a:rPr>
              <a:t>ВЕСЕЛАЯ</a:t>
            </a:r>
          </a:p>
          <a:p>
            <a:pPr marL="0" marR="0">
              <a:lnSpc>
                <a:spcPts val="4584"/>
              </a:lnSpc>
              <a:spcBef>
                <a:spcPts val="695"/>
              </a:spcBef>
              <a:spcAft>
                <a:spcPct val="0"/>
              </a:spcAft>
            </a:pPr>
            <a:r>
              <a:rPr sz="4400">
                <a:solidFill>
                  <a:srgbClr val="C00000"/>
                </a:solidFill>
                <a:latin typeface="WUMRHQ+Arial-Black"/>
                <a:cs typeface="WUMRHQ+Arial-Black"/>
              </a:rPr>
              <a:t>МАТЕМАТИКА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95043" y="4233728"/>
            <a:ext cx="3386281" cy="114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5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MCFJMK+TimesNewRomanPSMT"/>
                <a:cs typeface="MCFJMK+TimesNewRomanPSMT"/>
              </a:rPr>
              <a:t>Составитель: Зыкова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MCFJMK+TimesNewRomanPSMT"/>
                <a:cs typeface="MCFJMK+TimesNewRomanPSMT"/>
              </a:rPr>
              <a:t>Екатерина Алексеевна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09114" y="294314"/>
            <a:ext cx="8001661" cy="1757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5223" marR="0">
              <a:lnSpc>
                <a:spcPts val="2917"/>
              </a:lnSpc>
              <a:spcBef>
                <a:spcPct val="0"/>
              </a:spcBef>
              <a:spcAft>
                <a:spcPct val="0"/>
              </a:spcAft>
            </a:pPr>
            <a:r>
              <a:rPr sz="2800" b="1">
                <a:solidFill>
                  <a:srgbClr val="C00000"/>
                </a:solidFill>
                <a:latin typeface="VQCQWP+Arial-BoldMT"/>
                <a:cs typeface="VQCQWP+Arial-BoldMT"/>
              </a:rPr>
              <a:t>НАЙДИ</a:t>
            </a:r>
            <a:r>
              <a:rPr sz="2800" b="1" spc="13">
                <a:solidFill>
                  <a:srgbClr val="C00000"/>
                </a:solidFill>
                <a:latin typeface="VQCQWP+Arial-BoldMT"/>
                <a:cs typeface="VQCQWP+Arial-BoldMT"/>
              </a:rPr>
              <a:t> </a:t>
            </a:r>
            <a:r>
              <a:rPr sz="2800" b="1">
                <a:solidFill>
                  <a:srgbClr val="C00000"/>
                </a:solidFill>
                <a:latin typeface="VQCQWP+Arial-BoldMT"/>
                <a:cs typeface="VQCQWP+Arial-BoldMT"/>
              </a:rPr>
              <a:t>ПРЕДМЕТЫ, КОТОРЫЕ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ct val="0"/>
              </a:spcAft>
            </a:pPr>
            <a:r>
              <a:rPr sz="2800" b="1">
                <a:solidFill>
                  <a:srgbClr val="C00000"/>
                </a:solidFill>
                <a:latin typeface="VQCQWP+Arial-BoldMT"/>
                <a:cs typeface="VQCQWP+Arial-BoldMT"/>
              </a:rPr>
              <a:t>НАРИСОВАНЫ В ЭТИХ КЛЕТОЧКАХ ПО</a:t>
            </a:r>
          </a:p>
          <a:p>
            <a:pPr marL="2674652" marR="0">
              <a:lnSpc>
                <a:spcPts val="2917"/>
              </a:lnSpc>
              <a:spcBef>
                <a:spcPts val="442"/>
              </a:spcBef>
              <a:spcAft>
                <a:spcPct val="0"/>
              </a:spcAft>
            </a:pPr>
            <a:r>
              <a:rPr sz="2800" b="1">
                <a:solidFill>
                  <a:srgbClr val="C00000"/>
                </a:solidFill>
                <a:latin typeface="VQCQWP+Arial-BoldMT"/>
                <a:cs typeface="VQCQWP+Arial-BoldMT"/>
              </a:rPr>
              <a:t>ОДНОМУ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0525" y="498207"/>
            <a:ext cx="9252745" cy="1330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ct val="0"/>
              </a:spcBef>
              <a:spcAft>
                <a:spcPct val="0"/>
              </a:spcAft>
            </a:pPr>
            <a:r>
              <a:rPr sz="2800" b="1">
                <a:solidFill>
                  <a:srgbClr val="C00000"/>
                </a:solidFill>
                <a:latin typeface="VQCQWP+Arial-BoldMT"/>
                <a:cs typeface="VQCQWP+Arial-BoldMT"/>
              </a:rPr>
              <a:t>КАК ДУМАЕШЬ, КАКИЕ ИЗ ЭТИХ ПРЕДМЕТОВ</a:t>
            </a:r>
          </a:p>
          <a:p>
            <a:pPr marL="726616" marR="0">
              <a:lnSpc>
                <a:spcPts val="2917"/>
              </a:lnSpc>
              <a:spcBef>
                <a:spcPts val="492"/>
              </a:spcBef>
              <a:spcAft>
                <a:spcPct val="0"/>
              </a:spcAft>
            </a:pPr>
            <a:r>
              <a:rPr sz="2800" b="1">
                <a:solidFill>
                  <a:srgbClr val="C00000"/>
                </a:solidFill>
                <a:latin typeface="VQCQWP+Arial-BoldMT"/>
                <a:cs typeface="VQCQWP+Arial-BoldMT"/>
              </a:rPr>
              <a:t>ВСЕГДА БЫВАЮТ В ПАРЕ (ПО ДВА)?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9657" y="347359"/>
            <a:ext cx="9207514" cy="1872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331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C00000"/>
                </a:solidFill>
                <a:latin typeface="VQCQWP+Arial-BoldMT"/>
                <a:cs typeface="VQCQWP+Arial-BoldMT"/>
              </a:rPr>
              <a:t>СКОЛЬКО ПРЕДМЕТОВ НАРИСОВАЛ ХУДОЖНИК В</a:t>
            </a:r>
          </a:p>
          <a:p>
            <a:pPr marL="2418283" marR="0">
              <a:lnSpc>
                <a:spcPts val="2500"/>
              </a:lnSpc>
              <a:spcBef>
                <a:spcPts val="379"/>
              </a:spcBef>
              <a:spcAft>
                <a:spcPct val="0"/>
              </a:spcAft>
            </a:pPr>
            <a:r>
              <a:rPr sz="2400" b="1">
                <a:solidFill>
                  <a:srgbClr val="C00000"/>
                </a:solidFill>
                <a:latin typeface="VQCQWP+Arial-BoldMT"/>
                <a:cs typeface="VQCQWP+Arial-BoldMT"/>
              </a:rPr>
              <a:t>КАЖДОМ ОБЛАЧКЕ?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ct val="0"/>
              </a:spcAft>
            </a:pPr>
            <a:r>
              <a:rPr sz="2400" b="1">
                <a:solidFill>
                  <a:srgbClr val="C00000"/>
                </a:solidFill>
                <a:latin typeface="VQCQWP+Arial-BoldMT"/>
                <a:cs typeface="VQCQWP+Arial-BoldMT"/>
              </a:rPr>
              <a:t>ВЫБЕРИ ТЕ ОБЛАЧКА В КОТОРЫХ НАРИСВАНИ «3»</a:t>
            </a:r>
          </a:p>
          <a:p>
            <a:pPr marL="3136379" marR="0">
              <a:lnSpc>
                <a:spcPts val="2500"/>
              </a:lnSpc>
              <a:spcBef>
                <a:spcPts val="329"/>
              </a:spcBef>
              <a:spcAft>
                <a:spcPct val="0"/>
              </a:spcAft>
            </a:pPr>
            <a:r>
              <a:rPr sz="2400" b="1">
                <a:solidFill>
                  <a:srgbClr val="C00000"/>
                </a:solidFill>
                <a:latin typeface="VQCQWP+Arial-BoldMT"/>
                <a:cs typeface="VQCQWP+Arial-BoldMT"/>
              </a:rPr>
              <a:t>ПРЕДМЕТА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36098" y="663058"/>
            <a:ext cx="2868269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ct val="0"/>
              </a:spcBef>
              <a:spcAft>
                <a:spcPct val="0"/>
              </a:spcAft>
            </a:pPr>
            <a:r>
              <a:rPr sz="3200" b="1">
                <a:solidFill>
                  <a:srgbClr val="C00000"/>
                </a:solidFill>
                <a:latin typeface="VQCQWP+Arial-BoldMT"/>
                <a:cs typeface="VQCQWP+Arial-BoldMT"/>
              </a:rPr>
              <a:t>ЭТО КРУГИ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5805" y="347359"/>
            <a:ext cx="9133792" cy="114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C00000"/>
                </a:solidFill>
                <a:latin typeface="VQCQWP+Arial-BoldMT"/>
                <a:cs typeface="VQCQWP+Arial-BoldMT"/>
              </a:rPr>
              <a:t>ИЗ ВОЛШЕБНОЙ КОРОБКИ ВЫСЫПАЛИСЬ ЦИФРЫ.</a:t>
            </a:r>
          </a:p>
          <a:p>
            <a:pPr marL="1259855" marR="0">
              <a:lnSpc>
                <a:spcPts val="2500"/>
              </a:lnSpc>
              <a:spcBef>
                <a:spcPts val="379"/>
              </a:spcBef>
              <a:spcAft>
                <a:spcPct val="0"/>
              </a:spcAft>
            </a:pPr>
            <a:r>
              <a:rPr sz="2400" b="1">
                <a:solidFill>
                  <a:srgbClr val="C00000"/>
                </a:solidFill>
                <a:latin typeface="VQCQWP+Arial-BoldMT"/>
                <a:cs typeface="VQCQWP+Arial-BoldMT"/>
              </a:rPr>
              <a:t>НАЙДИ СРЕДИ НИХ ВСЕ ЧЕТВЕРКИ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77670" y="4828601"/>
            <a:ext cx="3164892" cy="371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82"/>
              </a:lnSpc>
              <a:spcBef>
                <a:spcPct val="0"/>
              </a:spcBef>
              <a:spcAft>
                <a:spcPct val="0"/>
              </a:spcAft>
            </a:pPr>
            <a:r>
              <a:rPr sz="11500">
                <a:solidFill>
                  <a:srgbClr val="FF0000"/>
                </a:solidFill>
                <a:latin typeface="WUMRHQ+Arial-Black"/>
                <a:cs typeface="WUMRHQ+Arial-Black"/>
              </a:rPr>
              <a:t>4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2621" y="347359"/>
            <a:ext cx="9884439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C00000"/>
                </a:solidFill>
                <a:latin typeface="VQCQWP+Arial-BoldMT"/>
                <a:cs typeface="VQCQWP+Arial-BoldMT"/>
              </a:rPr>
              <a:t>ОТГАДАЙ ЗАГАДКУ, НАЙДИ ОТГАДКУ СРЕДИ КАРТИНОК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86358" y="1071919"/>
            <a:ext cx="5030321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KAVHJN+Arial-ItalicMT"/>
                <a:cs typeface="KAVHJN+Arial-ItalicMT"/>
              </a:rPr>
              <a:t>Пять</a:t>
            </a:r>
            <a:r>
              <a:rPr sz="2800" spc="73">
                <a:solidFill>
                  <a:srgbClr val="000000"/>
                </a:solidFill>
                <a:latin typeface="KAVHJN+Arial-ItalicMT"/>
                <a:cs typeface="KAVHJN+Arial-ItalicMT"/>
              </a:rPr>
              <a:t> </a:t>
            </a:r>
            <a:r>
              <a:rPr sz="2800">
                <a:solidFill>
                  <a:srgbClr val="000000"/>
                </a:solidFill>
                <a:latin typeface="KAVHJN+Arial-ItalicMT"/>
                <a:cs typeface="KAVHJN+Arial-ItalicMT"/>
              </a:rPr>
              <a:t>комнат,</a:t>
            </a:r>
            <a:r>
              <a:rPr sz="2800" spc="73">
                <a:solidFill>
                  <a:srgbClr val="000000"/>
                </a:solidFill>
                <a:latin typeface="KAVHJN+Arial-ItalicMT"/>
                <a:cs typeface="KAVHJN+Arial-ItalicMT"/>
              </a:rPr>
              <a:t> </a:t>
            </a:r>
            <a:r>
              <a:rPr sz="2800">
                <a:solidFill>
                  <a:srgbClr val="000000"/>
                </a:solidFill>
                <a:latin typeface="KAVHJN+Arial-ItalicMT"/>
                <a:cs typeface="KAVHJN+Arial-ItalicMT"/>
              </a:rPr>
              <a:t>одна</a:t>
            </a:r>
            <a:r>
              <a:rPr sz="2800" spc="75">
                <a:solidFill>
                  <a:srgbClr val="000000"/>
                </a:solidFill>
                <a:latin typeface="KAVHJN+Arial-ItalicMT"/>
                <a:cs typeface="KAVHJN+Arial-ItalicMT"/>
              </a:rPr>
              <a:t> </a:t>
            </a:r>
            <a:r>
              <a:rPr sz="2800">
                <a:solidFill>
                  <a:srgbClr val="000000"/>
                </a:solidFill>
                <a:latin typeface="KAVHJN+Arial-ItalicMT"/>
                <a:cs typeface="KAVHJN+Arial-ItalicMT"/>
              </a:rPr>
              <a:t>дверь</a:t>
            </a: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09114" y="355253"/>
            <a:ext cx="8001661" cy="1757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5223" marR="0">
              <a:lnSpc>
                <a:spcPts val="2917"/>
              </a:lnSpc>
              <a:spcBef>
                <a:spcPct val="0"/>
              </a:spcBef>
              <a:spcAft>
                <a:spcPct val="0"/>
              </a:spcAft>
            </a:pPr>
            <a:r>
              <a:rPr sz="2800" b="1">
                <a:solidFill>
                  <a:srgbClr val="C00000"/>
                </a:solidFill>
                <a:latin typeface="VQCQWP+Arial-BoldMT"/>
                <a:cs typeface="VQCQWP+Arial-BoldMT"/>
              </a:rPr>
              <a:t>НАЙДИ</a:t>
            </a:r>
            <a:r>
              <a:rPr sz="2800" b="1" spc="13">
                <a:solidFill>
                  <a:srgbClr val="C00000"/>
                </a:solidFill>
                <a:latin typeface="VQCQWP+Arial-BoldMT"/>
                <a:cs typeface="VQCQWP+Arial-BoldMT"/>
              </a:rPr>
              <a:t> </a:t>
            </a:r>
            <a:r>
              <a:rPr sz="2800" b="1">
                <a:solidFill>
                  <a:srgbClr val="C00000"/>
                </a:solidFill>
                <a:latin typeface="VQCQWP+Arial-BoldMT"/>
                <a:cs typeface="VQCQWP+Arial-BoldMT"/>
              </a:rPr>
              <a:t>ПРЕДМЕТЫ, КОТОРЫЕ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ct val="0"/>
              </a:spcAft>
            </a:pPr>
            <a:r>
              <a:rPr sz="2800" b="1">
                <a:solidFill>
                  <a:srgbClr val="C00000"/>
                </a:solidFill>
                <a:latin typeface="VQCQWP+Arial-BoldMT"/>
                <a:cs typeface="VQCQWP+Arial-BoldMT"/>
              </a:rPr>
              <a:t>НАРИСОВАНЫ В ЭТИХ КЛЕТОЧКАХ ПО</a:t>
            </a:r>
          </a:p>
          <a:p>
            <a:pPr marL="2805323" marR="0">
              <a:lnSpc>
                <a:spcPts val="2917"/>
              </a:lnSpc>
              <a:spcBef>
                <a:spcPts val="442"/>
              </a:spcBef>
              <a:spcAft>
                <a:spcPct val="0"/>
              </a:spcAft>
            </a:pPr>
            <a:r>
              <a:rPr sz="2800" b="1">
                <a:solidFill>
                  <a:srgbClr val="C00000"/>
                </a:solidFill>
                <a:latin typeface="VQCQWP+Arial-BoldMT"/>
                <a:cs typeface="VQCQWP+Arial-BoldMT"/>
              </a:rPr>
              <a:t>ШЕСТЬ</a:t>
            </a: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92884" y="375218"/>
            <a:ext cx="7674086" cy="1520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ct val="0"/>
              </a:spcBef>
              <a:spcAft>
                <a:spcPct val="0"/>
              </a:spcAft>
            </a:pPr>
            <a:r>
              <a:rPr sz="3200" b="1">
                <a:solidFill>
                  <a:srgbClr val="C00000"/>
                </a:solidFill>
                <a:latin typeface="VQCQWP+Arial-BoldMT"/>
                <a:cs typeface="VQCQWP+Arial-BoldMT"/>
              </a:rPr>
              <a:t>НАЙДИ ВСЕ, ЧТО ИМЕЕТ ФОРМУ</a:t>
            </a:r>
          </a:p>
          <a:p>
            <a:pPr marL="2690812" marR="0">
              <a:lnSpc>
                <a:spcPts val="3334"/>
              </a:lnSpc>
              <a:spcBef>
                <a:spcPts val="555"/>
              </a:spcBef>
              <a:spcAft>
                <a:spcPct val="0"/>
              </a:spcAft>
            </a:pPr>
            <a:r>
              <a:rPr sz="3200" b="1">
                <a:solidFill>
                  <a:srgbClr val="C00000"/>
                </a:solidFill>
                <a:latin typeface="VQCQWP+Arial-BoldMT"/>
                <a:cs typeface="VQCQWP+Arial-BoldMT"/>
              </a:rPr>
              <a:t>КРУГА</a:t>
            </a: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8461" y="347359"/>
            <a:ext cx="9322490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C00000"/>
                </a:solidFill>
                <a:latin typeface="VQCQWP+Arial-BoldMT"/>
                <a:cs typeface="VQCQWP+Arial-BoldMT"/>
              </a:rPr>
              <a:t>ВЫБЕРИ ПАРОВОЗИК, У КОТОРОГО СЕМЬ ВАГОНОВ</a:t>
            </a:r>
          </a:p>
        </p:txBody>
      </p: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6344" y="347359"/>
            <a:ext cx="8257382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C00000"/>
                </a:solidFill>
                <a:latin typeface="WCUHSR+ArialMT"/>
                <a:cs typeface="WCUHSR+ArialMT"/>
              </a:rPr>
              <a:t>ВЫБЕРИ ТОРТ, НА КОТОРОМ ВОСЕМЬ</a:t>
            </a:r>
            <a:r>
              <a:rPr sz="2400" spc="664">
                <a:solidFill>
                  <a:srgbClr val="C00000"/>
                </a:solidFill>
                <a:latin typeface="WCUHSR+ArialMT"/>
                <a:cs typeface="WCUHSR+ArialMT"/>
              </a:rPr>
              <a:t> </a:t>
            </a:r>
            <a:r>
              <a:rPr sz="2400">
                <a:solidFill>
                  <a:srgbClr val="C00000"/>
                </a:solidFill>
                <a:latin typeface="WCUHSR+ArialMT"/>
                <a:cs typeface="WCUHSR+ArialMT"/>
              </a:rPr>
              <a:t>СВЕЧЕК</a:t>
            </a:r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-17079" y="2512397"/>
            <a:ext cx="10954668" cy="3034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94"/>
              </a:lnSpc>
              <a:spcBef>
                <a:spcPct val="0"/>
              </a:spcBef>
              <a:spcAft>
                <a:spcPct val="0"/>
              </a:spcAft>
            </a:pPr>
            <a:r>
              <a:rPr sz="9400">
                <a:solidFill>
                  <a:srgbClr val="FF0066"/>
                </a:solidFill>
                <a:latin typeface="WUMRHQ+Arial-Black"/>
                <a:cs typeface="WUMRHQ+Arial-Black"/>
              </a:rPr>
              <a:t>1 </a:t>
            </a:r>
            <a:r>
              <a:rPr sz="9400">
                <a:solidFill>
                  <a:srgbClr val="FFC000"/>
                </a:solidFill>
                <a:latin typeface="WUMRHQ+Arial-Black"/>
                <a:cs typeface="WUMRHQ+Arial-Black"/>
              </a:rPr>
              <a:t>2 </a:t>
            </a:r>
            <a:r>
              <a:rPr sz="9400">
                <a:solidFill>
                  <a:srgbClr val="00B0F0"/>
                </a:solidFill>
                <a:latin typeface="WUMRHQ+Arial-Black"/>
                <a:cs typeface="WUMRHQ+Arial-Black"/>
              </a:rPr>
              <a:t>3 </a:t>
            </a:r>
            <a:r>
              <a:rPr sz="9400">
                <a:solidFill>
                  <a:srgbClr val="23CB2B"/>
                </a:solidFill>
                <a:latin typeface="WUMRHQ+Arial-Black"/>
                <a:cs typeface="WUMRHQ+Arial-Black"/>
              </a:rPr>
              <a:t>4 </a:t>
            </a:r>
            <a:r>
              <a:rPr sz="9400">
                <a:solidFill>
                  <a:srgbClr val="E46C0A"/>
                </a:solidFill>
                <a:latin typeface="WUMRHQ+Arial-Black"/>
                <a:cs typeface="WUMRHQ+Arial-Black"/>
              </a:rPr>
              <a:t>5 </a:t>
            </a:r>
            <a:r>
              <a:rPr sz="9400">
                <a:solidFill>
                  <a:srgbClr val="7030A0"/>
                </a:solidFill>
                <a:latin typeface="WUMRHQ+Arial-Black"/>
                <a:cs typeface="WUMRHQ+Arial-Black"/>
              </a:rPr>
              <a:t>6 </a:t>
            </a:r>
            <a:r>
              <a:rPr sz="9400">
                <a:solidFill>
                  <a:srgbClr val="FF0000"/>
                </a:solidFill>
                <a:latin typeface="WUMRHQ+Arial-Black"/>
                <a:cs typeface="WUMRHQ+Arial-Black"/>
              </a:rPr>
              <a:t>7 </a:t>
            </a:r>
            <a:r>
              <a:rPr sz="9400">
                <a:solidFill>
                  <a:srgbClr val="002060"/>
                </a:solidFill>
                <a:latin typeface="WUMRHQ+Arial-Black"/>
                <a:cs typeface="WUMRHQ+Arial-Black"/>
              </a:rPr>
              <a:t>8</a:t>
            </a:r>
          </a:p>
        </p:txBody>
      </p:sp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195" y="2656413"/>
            <a:ext cx="10954667" cy="3034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94"/>
              </a:lnSpc>
              <a:spcBef>
                <a:spcPct val="0"/>
              </a:spcBef>
              <a:spcAft>
                <a:spcPct val="0"/>
              </a:spcAft>
            </a:pPr>
            <a:r>
              <a:rPr sz="9400">
                <a:solidFill>
                  <a:srgbClr val="002060"/>
                </a:solidFill>
                <a:latin typeface="WUMRHQ+Arial-Black"/>
                <a:cs typeface="WUMRHQ+Arial-Black"/>
              </a:rPr>
              <a:t>8 </a:t>
            </a:r>
            <a:r>
              <a:rPr sz="9400">
                <a:solidFill>
                  <a:srgbClr val="FF0000"/>
                </a:solidFill>
                <a:latin typeface="WUMRHQ+Arial-Black"/>
                <a:cs typeface="WUMRHQ+Arial-Black"/>
              </a:rPr>
              <a:t>7 </a:t>
            </a:r>
            <a:r>
              <a:rPr sz="9400">
                <a:solidFill>
                  <a:srgbClr val="7030A0"/>
                </a:solidFill>
                <a:latin typeface="WUMRHQ+Arial-Black"/>
                <a:cs typeface="WUMRHQ+Arial-Black"/>
              </a:rPr>
              <a:t>6 </a:t>
            </a:r>
            <a:r>
              <a:rPr sz="9400">
                <a:solidFill>
                  <a:srgbClr val="E46C0A"/>
                </a:solidFill>
                <a:latin typeface="WUMRHQ+Arial-Black"/>
                <a:cs typeface="WUMRHQ+Arial-Black"/>
              </a:rPr>
              <a:t>5 </a:t>
            </a:r>
            <a:r>
              <a:rPr sz="9400">
                <a:solidFill>
                  <a:srgbClr val="23CB2B"/>
                </a:solidFill>
                <a:latin typeface="WUMRHQ+Arial-Black"/>
                <a:cs typeface="WUMRHQ+Arial-Black"/>
              </a:rPr>
              <a:t>4 </a:t>
            </a:r>
            <a:r>
              <a:rPr sz="9400">
                <a:solidFill>
                  <a:srgbClr val="00B0F0"/>
                </a:solidFill>
                <a:latin typeface="WUMRHQ+Arial-Black"/>
                <a:cs typeface="WUMRHQ+Arial-Black"/>
              </a:rPr>
              <a:t>3 </a:t>
            </a:r>
            <a:r>
              <a:rPr sz="9400">
                <a:solidFill>
                  <a:srgbClr val="FFC000"/>
                </a:solidFill>
                <a:latin typeface="WUMRHQ+Arial-Black"/>
                <a:cs typeface="WUMRHQ+Arial-Black"/>
              </a:rPr>
              <a:t>2 </a:t>
            </a:r>
            <a:r>
              <a:rPr sz="9400">
                <a:solidFill>
                  <a:srgbClr val="FF0066"/>
                </a:solidFill>
                <a:latin typeface="WUMRHQ+Arial-Black"/>
                <a:cs typeface="WUMRHQ+Arial-Black"/>
              </a:rPr>
              <a:t>1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55961" y="607741"/>
            <a:ext cx="4881503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ct val="0"/>
              </a:spcBef>
              <a:spcAft>
                <a:spcPct val="0"/>
              </a:spcAft>
            </a:pPr>
            <a:r>
              <a:rPr sz="3200" b="1">
                <a:solidFill>
                  <a:srgbClr val="C00000"/>
                </a:solidFill>
                <a:latin typeface="VQCQWP+Arial-BoldMT"/>
                <a:cs typeface="VQCQWP+Arial-BoldMT"/>
              </a:rPr>
              <a:t>ЭТО</a:t>
            </a:r>
            <a:r>
              <a:rPr sz="3200" b="1" spc="-83">
                <a:solidFill>
                  <a:srgbClr val="C00000"/>
                </a:solidFill>
                <a:latin typeface="VQCQWP+Arial-BoldMT"/>
                <a:cs typeface="VQCQWP+Arial-BoldMT"/>
              </a:rPr>
              <a:t> </a:t>
            </a:r>
            <a:r>
              <a:rPr sz="3200" b="1">
                <a:solidFill>
                  <a:srgbClr val="C00000"/>
                </a:solidFill>
                <a:latin typeface="VQCQWP+Arial-BoldMT"/>
                <a:cs typeface="VQCQWP+Arial-BoldMT"/>
              </a:rPr>
              <a:t>ТРЕУГОЛЬНИКИ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92884" y="393720"/>
            <a:ext cx="7674086" cy="1423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ct val="0"/>
              </a:spcBef>
              <a:spcAft>
                <a:spcPct val="0"/>
              </a:spcAft>
            </a:pPr>
            <a:r>
              <a:rPr sz="3200" b="1">
                <a:solidFill>
                  <a:srgbClr val="C00000"/>
                </a:solidFill>
                <a:latin typeface="VQCQWP+Arial-BoldMT"/>
                <a:cs typeface="VQCQWP+Arial-BoldMT"/>
              </a:rPr>
              <a:t>НАЙДИ ВСЕ, ЧТО ИМЕЕТ ФОРМУ</a:t>
            </a:r>
          </a:p>
          <a:p>
            <a:pPr marL="1683742" marR="0">
              <a:lnSpc>
                <a:spcPts val="3072"/>
              </a:lnSpc>
              <a:spcBef>
                <a:spcPct val="0"/>
              </a:spcBef>
              <a:spcAft>
                <a:spcPct val="0"/>
              </a:spcAft>
            </a:pPr>
            <a:r>
              <a:rPr sz="3200" b="1">
                <a:solidFill>
                  <a:srgbClr val="C00000"/>
                </a:solidFill>
                <a:latin typeface="VQCQWP+Arial-BoldMT"/>
                <a:cs typeface="VQCQWP+Arial-BoldMT"/>
              </a:rPr>
              <a:t>ТРЕУГОЛЬНИКА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57413" y="656953"/>
            <a:ext cx="3898636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ct val="0"/>
              </a:spcBef>
              <a:spcAft>
                <a:spcPct val="0"/>
              </a:spcAft>
            </a:pPr>
            <a:r>
              <a:rPr sz="3200" b="1">
                <a:solidFill>
                  <a:srgbClr val="C00000"/>
                </a:solidFill>
                <a:latin typeface="VQCQWP+Arial-BoldMT"/>
                <a:cs typeface="VQCQWP+Arial-BoldMT"/>
              </a:rPr>
              <a:t>ЭТО</a:t>
            </a:r>
            <a:r>
              <a:rPr sz="3200" b="1" spc="-83">
                <a:solidFill>
                  <a:srgbClr val="C00000"/>
                </a:solidFill>
                <a:latin typeface="VQCQWP+Arial-BoldMT"/>
                <a:cs typeface="VQCQWP+Arial-BoldMT"/>
              </a:rPr>
              <a:t> </a:t>
            </a:r>
            <a:r>
              <a:rPr sz="3200" b="1">
                <a:solidFill>
                  <a:srgbClr val="C00000"/>
                </a:solidFill>
                <a:latin typeface="VQCQWP+Arial-BoldMT"/>
                <a:cs typeface="VQCQWP+Arial-BoldMT"/>
              </a:rPr>
              <a:t>КВАДРАТЫ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48963" y="505039"/>
            <a:ext cx="7674085" cy="1520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ct val="0"/>
              </a:spcBef>
              <a:spcAft>
                <a:spcPct val="0"/>
              </a:spcAft>
            </a:pPr>
            <a:r>
              <a:rPr sz="3200" b="1">
                <a:solidFill>
                  <a:srgbClr val="C00000"/>
                </a:solidFill>
                <a:latin typeface="VQCQWP+Arial-BoldMT"/>
                <a:cs typeface="VQCQWP+Arial-BoldMT"/>
              </a:rPr>
              <a:t>НАЙДИ ВСЕ, ЧТО ИМЕЕТ ФОРМУ</a:t>
            </a:r>
          </a:p>
          <a:p>
            <a:pPr marL="2251174" marR="0">
              <a:lnSpc>
                <a:spcPts val="3334"/>
              </a:lnSpc>
              <a:spcBef>
                <a:spcPts val="555"/>
              </a:spcBef>
              <a:spcAft>
                <a:spcPct val="0"/>
              </a:spcAft>
            </a:pPr>
            <a:r>
              <a:rPr sz="3200" b="1">
                <a:solidFill>
                  <a:srgbClr val="C00000"/>
                </a:solidFill>
                <a:latin typeface="VQCQWP+Arial-BoldMT"/>
                <a:cs typeface="VQCQWP+Arial-BoldMT"/>
              </a:rPr>
              <a:t>КВАДРАТА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34</Paragraphs>
  <Slides>36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baseType="lpstr" size="44">
      <vt:lpstr>Arial</vt:lpstr>
      <vt:lpstr>Calibri</vt:lpstr>
      <vt:lpstr>WUMRHQ+Arial-Black</vt:lpstr>
      <vt:lpstr>MCFJMK+TimesNewRomanPSMT</vt:lpstr>
      <vt:lpstr>VQCQWP+Arial-BoldMT</vt:lpstr>
      <vt:lpstr>KAVHJN+Arial-ItalicMT</vt:lpstr>
      <vt:lpstr>WCUHSR+ArialMT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pdfcandle</dc:creator>
  <cp:lastModifiedBy>pdfcandle</cp:lastModifiedBy>
  <cp:revision>1</cp:revision>
  <dcterms:modified xsi:type="dcterms:W3CDTF">2025-01-27T17:35:37Z</dcterms:modified>
</cp:coreProperties>
</file>